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1351706036746"/>
          <c:y val="5.1400554097404488E-2"/>
          <c:w val="0.86227537182852143"/>
          <c:h val="0.8326195683872849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Sheet1!$G$11:$G$21</c:f>
              <c:numCache>
                <c:formatCode>0.00</c:formatCode>
                <c:ptCount val="11"/>
                <c:pt idx="0">
                  <c:v>19.560451716768497</c:v>
                </c:pt>
                <c:pt idx="1">
                  <c:v>17.756360448313409</c:v>
                </c:pt>
                <c:pt idx="2">
                  <c:v>16.256955810147296</c:v>
                </c:pt>
                <c:pt idx="3">
                  <c:v>14.991061942273312</c:v>
                </c:pt>
                <c:pt idx="4">
                  <c:v>13.908070663209521</c:v>
                </c:pt>
                <c:pt idx="5">
                  <c:v>12.971012720856512</c:v>
                </c:pt>
                <c:pt idx="6">
                  <c:v>12.152253192839616</c:v>
                </c:pt>
                <c:pt idx="7">
                  <c:v>11.430720385122354</c:v>
                </c:pt>
                <c:pt idx="8">
                  <c:v>10.79006659661356</c:v>
                </c:pt>
                <c:pt idx="9">
                  <c:v>10.217414556841414</c:v>
                </c:pt>
                <c:pt idx="10">
                  <c:v>9.7024829216923489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4A-481A-BC11-9C7E72ECA689}"/>
            </c:ext>
          </c:extLst>
        </c:ser>
        <c:ser>
          <c:idx val="1"/>
          <c:order val="1"/>
          <c:marker>
            <c:symbol val="none"/>
          </c:marker>
          <c:val>
            <c:numRef>
              <c:f>Sheet1!$H$11:$H$21</c:f>
              <c:numCache>
                <c:formatCode>0.00</c:formatCode>
                <c:ptCount val="11"/>
                <c:pt idx="0">
                  <c:v>16.044061623207799</c:v>
                </c:pt>
                <c:pt idx="1">
                  <c:v>14.809847320671732</c:v>
                </c:pt>
                <c:pt idx="2">
                  <c:v>13.751956738295146</c:v>
                </c:pt>
                <c:pt idx="3">
                  <c:v>12.835123752296687</c:v>
                </c:pt>
                <c:pt idx="4">
                  <c:v>12.032899093230988</c:v>
                </c:pt>
                <c:pt idx="5">
                  <c:v>11.325057064013897</c:v>
                </c:pt>
                <c:pt idx="6">
                  <c:v>10.695866713456754</c:v>
                </c:pt>
                <c:pt idx="7">
                  <c:v>10.13290897186363</c:v>
                </c:pt>
                <c:pt idx="8">
                  <c:v>9.626248656362355</c:v>
                </c:pt>
                <c:pt idx="9">
                  <c:v>9.167843052752227</c:v>
                </c:pt>
                <c:pt idx="10">
                  <c:v>8.7511117975142056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4A-481A-BC11-9C7E72ECA689}"/>
            </c:ext>
          </c:extLst>
        </c:ser>
        <c:ser>
          <c:idx val="2"/>
          <c:order val="2"/>
          <c:marker>
            <c:symbol val="none"/>
          </c:marker>
          <c:val>
            <c:numRef>
              <c:f>Sheet1!$I$11:$I$21</c:f>
              <c:numCache>
                <c:formatCode>0.00</c:formatCode>
                <c:ptCount val="11"/>
                <c:pt idx="0">
                  <c:v>17.977039306031042</c:v>
                </c:pt>
                <c:pt idx="1">
                  <c:v>16.594127699866284</c:v>
                </c:pt>
                <c:pt idx="2">
                  <c:v>15.408783176297844</c:v>
                </c:pt>
                <c:pt idx="3">
                  <c:v>14.381490772825718</c:v>
                </c:pt>
                <c:pt idx="4">
                  <c:v>13.482614629927431</c:v>
                </c:pt>
                <c:pt idx="5">
                  <c:v>12.689492272226573</c:v>
                </c:pt>
                <c:pt idx="6">
                  <c:v>11.984497494184843</c:v>
                </c:pt>
                <c:pt idx="7">
                  <c:v>11.353714984996834</c:v>
                </c:pt>
                <c:pt idx="8">
                  <c:v>10.786012577683877</c:v>
                </c:pt>
                <c:pt idx="9">
                  <c:v>10.27237857728314</c:v>
                </c:pt>
                <c:pt idx="10">
                  <c:v>9.8054398225335984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24A-481A-BC11-9C7E72ECA6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32869088"/>
        <c:axId val="-1032871264"/>
      </c:lineChart>
      <c:catAx>
        <c:axId val="-1032869088"/>
        <c:scaling>
          <c:orientation val="minMax"/>
        </c:scaling>
        <c:delete val="0"/>
        <c:axPos val="b"/>
        <c:majorTickMark val="out"/>
        <c:minorTickMark val="none"/>
        <c:tickLblPos val="nextTo"/>
        <c:crossAx val="-1032871264"/>
        <c:crosses val="autoZero"/>
        <c:auto val="1"/>
        <c:lblAlgn val="ctr"/>
        <c:lblOffset val="100"/>
        <c:tickMarkSkip val="10"/>
        <c:noMultiLvlLbl val="0"/>
      </c:catAx>
      <c:valAx>
        <c:axId val="-103287126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crossAx val="-1032869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Sheet1!$J$11:$Z$11</c:f>
              <c:numCache>
                <c:formatCode>0.00</c:formatCode>
                <c:ptCount val="17"/>
                <c:pt idx="0">
                  <c:v>622.44002285714305</c:v>
                </c:pt>
                <c:pt idx="1">
                  <c:v>1261.5154994285717</c:v>
                </c:pt>
                <c:pt idx="2">
                  <c:v>1918.9943937142862</c:v>
                </c:pt>
                <c:pt idx="3">
                  <c:v>2596.2898091428578</c:v>
                </c:pt>
                <c:pt idx="4">
                  <c:v>3437.2421897142863</c:v>
                </c:pt>
                <c:pt idx="5">
                  <c:v>4010.0469754285723</c:v>
                </c:pt>
                <c:pt idx="6">
                  <c:v>4744.3717122857151</c:v>
                </c:pt>
                <c:pt idx="7">
                  <c:v>5492.8200525714292</c:v>
                </c:pt>
                <c:pt idx="8">
                  <c:v>6258.4930280000008</c:v>
                </c:pt>
                <c:pt idx="9">
                  <c:v>7037.5772688571451</c:v>
                </c:pt>
                <c:pt idx="10">
                  <c:v>7827.9357611428586</c:v>
                </c:pt>
                <c:pt idx="11">
                  <c:v>8628.0637931428591</c:v>
                </c:pt>
                <c:pt idx="12">
                  <c:v>9440.17841457143</c:v>
                </c:pt>
                <c:pt idx="13">
                  <c:v>10258.329241714287</c:v>
                </c:pt>
                <c:pt idx="14">
                  <c:v>11918.069167142859</c:v>
                </c:pt>
                <c:pt idx="15">
                  <c:v>13601.333185714289</c:v>
                </c:pt>
                <c:pt idx="16">
                  <c:v>15307.05988514286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0C-4B72-BDFC-58A0E0B0BCE8}"/>
            </c:ext>
          </c:extLst>
        </c:ser>
        <c:ser>
          <c:idx val="1"/>
          <c:order val="1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Sheet1!$J$12:$Z$12</c:f>
              <c:numCache>
                <c:formatCode>0.00</c:formatCode>
                <c:ptCount val="17"/>
                <c:pt idx="0">
                  <c:v>670.54113714285734</c:v>
                </c:pt>
                <c:pt idx="1">
                  <c:v>1358.0877365714289</c:v>
                </c:pt>
                <c:pt idx="2">
                  <c:v>2065.147779428572</c:v>
                </c:pt>
                <c:pt idx="3">
                  <c:v>2793.1343691428583</c:v>
                </c:pt>
                <c:pt idx="4">
                  <c:v>3685.8879497142866</c:v>
                </c:pt>
                <c:pt idx="5">
                  <c:v>4311.2339525714297</c:v>
                </c:pt>
                <c:pt idx="6">
                  <c:v>5099.5799408571438</c:v>
                </c:pt>
                <c:pt idx="7">
                  <c:v>5902.4195411428582</c:v>
                </c:pt>
                <c:pt idx="8">
                  <c:v>6723.9638108571444</c:v>
                </c:pt>
                <c:pt idx="9">
                  <c:v>7559.2893545714314</c:v>
                </c:pt>
                <c:pt idx="10">
                  <c:v>8406.6291668571448</c:v>
                </c:pt>
                <c:pt idx="11">
                  <c:v>9264.1085274285742</c:v>
                </c:pt>
                <c:pt idx="12">
                  <c:v>10134.31449457143</c:v>
                </c:pt>
                <c:pt idx="13">
                  <c:v>11010.926676000003</c:v>
                </c:pt>
                <c:pt idx="14">
                  <c:v>12788.699335714289</c:v>
                </c:pt>
                <c:pt idx="15">
                  <c:v>14591.476122857148</c:v>
                </c:pt>
                <c:pt idx="16">
                  <c:v>16417.825616571434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0C-4B72-BDFC-58A0E0B0BCE8}"/>
            </c:ext>
          </c:extLst>
        </c:ser>
        <c:ser>
          <c:idx val="2"/>
          <c:order val="2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Sheet1!$J$13:$Z$13</c:f>
              <c:numCache>
                <c:formatCode>0.00</c:formatCode>
                <c:ptCount val="17"/>
                <c:pt idx="0">
                  <c:v>718.64225142857163</c:v>
                </c:pt>
                <c:pt idx="1">
                  <c:v>1454.659973714286</c:v>
                </c:pt>
                <c:pt idx="2">
                  <c:v>2211.3011651428578</c:v>
                </c:pt>
                <c:pt idx="3">
                  <c:v>2989.9789291428579</c:v>
                </c:pt>
                <c:pt idx="4">
                  <c:v>3934.5337097142865</c:v>
                </c:pt>
                <c:pt idx="5">
                  <c:v>4612.4209297142861</c:v>
                </c:pt>
                <c:pt idx="6">
                  <c:v>5454.7881694285725</c:v>
                </c:pt>
                <c:pt idx="7">
                  <c:v>6312.0190297142863</c:v>
                </c:pt>
                <c:pt idx="8">
                  <c:v>7189.4345937142862</c:v>
                </c:pt>
                <c:pt idx="9">
                  <c:v>8081.0014402857159</c:v>
                </c:pt>
                <c:pt idx="10">
                  <c:v>8985.3225725714292</c:v>
                </c:pt>
                <c:pt idx="11">
                  <c:v>9900.1532617142875</c:v>
                </c:pt>
                <c:pt idx="12">
                  <c:v>10828.45057457143</c:v>
                </c:pt>
                <c:pt idx="13">
                  <c:v>11763.524110285716</c:v>
                </c:pt>
                <c:pt idx="14">
                  <c:v>13659.329504285717</c:v>
                </c:pt>
                <c:pt idx="15">
                  <c:v>15581.619060000005</c:v>
                </c:pt>
                <c:pt idx="16">
                  <c:v>17528.591348000002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0C-4B72-BDFC-58A0E0B0BCE8}"/>
            </c:ext>
          </c:extLst>
        </c:ser>
        <c:ser>
          <c:idx val="3"/>
          <c:order val="3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Sheet1!$J$14:$Z$14</c:f>
              <c:numCache>
                <c:formatCode>0.00</c:formatCode>
                <c:ptCount val="17"/>
                <c:pt idx="0">
                  <c:v>766.74336571428591</c:v>
                </c:pt>
                <c:pt idx="1">
                  <c:v>1551.2322108571432</c:v>
                </c:pt>
                <c:pt idx="2">
                  <c:v>2357.4545508571437</c:v>
                </c:pt>
                <c:pt idx="3">
                  <c:v>3186.8234891428583</c:v>
                </c:pt>
                <c:pt idx="4">
                  <c:v>4183.1794697142868</c:v>
                </c:pt>
                <c:pt idx="5">
                  <c:v>4913.6079068571444</c:v>
                </c:pt>
                <c:pt idx="6">
                  <c:v>5809.9963980000011</c:v>
                </c:pt>
                <c:pt idx="7">
                  <c:v>6721.6185182857153</c:v>
                </c:pt>
                <c:pt idx="8">
                  <c:v>7654.9053765714298</c:v>
                </c:pt>
                <c:pt idx="9">
                  <c:v>8602.7135260000032</c:v>
                </c:pt>
                <c:pt idx="10">
                  <c:v>9564.0159782857154</c:v>
                </c:pt>
                <c:pt idx="11">
                  <c:v>10536.197996000003</c:v>
                </c:pt>
                <c:pt idx="12">
                  <c:v>11522.586654571431</c:v>
                </c:pt>
                <c:pt idx="13">
                  <c:v>12516.121544571432</c:v>
                </c:pt>
                <c:pt idx="14">
                  <c:v>14529.959672857145</c:v>
                </c:pt>
                <c:pt idx="15">
                  <c:v>16571.761997142861</c:v>
                </c:pt>
                <c:pt idx="16">
                  <c:v>18639.357079428577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0C-4B72-BDFC-58A0E0B0BCE8}"/>
            </c:ext>
          </c:extLst>
        </c:ser>
        <c:ser>
          <c:idx val="4"/>
          <c:order val="4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Sheet1!$J$15:$Z$15</c:f>
              <c:numCache>
                <c:formatCode>0.00</c:formatCode>
                <c:ptCount val="17"/>
                <c:pt idx="0">
                  <c:v>814.8444800000002</c:v>
                </c:pt>
                <c:pt idx="1">
                  <c:v>1647.8044480000003</c:v>
                </c:pt>
                <c:pt idx="2">
                  <c:v>2503.607936571429</c:v>
                </c:pt>
                <c:pt idx="3">
                  <c:v>3383.6680491428579</c:v>
                </c:pt>
                <c:pt idx="4">
                  <c:v>4431.8252297142863</c:v>
                </c:pt>
                <c:pt idx="5">
                  <c:v>5214.7948840000008</c:v>
                </c:pt>
                <c:pt idx="6">
                  <c:v>6165.2046265714289</c:v>
                </c:pt>
                <c:pt idx="7">
                  <c:v>7131.2180068571433</c:v>
                </c:pt>
                <c:pt idx="8">
                  <c:v>8120.3761594285716</c:v>
                </c:pt>
                <c:pt idx="9">
                  <c:v>9124.4256117142868</c:v>
                </c:pt>
                <c:pt idx="10">
                  <c:v>10142.709384000002</c:v>
                </c:pt>
                <c:pt idx="11">
                  <c:v>11172.242730285716</c:v>
                </c:pt>
                <c:pt idx="12">
                  <c:v>12216.722734571431</c:v>
                </c:pt>
                <c:pt idx="13">
                  <c:v>13268.718978857145</c:v>
                </c:pt>
                <c:pt idx="14">
                  <c:v>15400.589841428573</c:v>
                </c:pt>
                <c:pt idx="15">
                  <c:v>17561.904934285718</c:v>
                </c:pt>
                <c:pt idx="16">
                  <c:v>19750.122810857145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0C-4B72-BDFC-58A0E0B0BCE8}"/>
            </c:ext>
          </c:extLst>
        </c:ser>
        <c:ser>
          <c:idx val="5"/>
          <c:order val="5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Sheet1!$J$16:$Z$16</c:f>
              <c:numCache>
                <c:formatCode>0.00</c:formatCode>
                <c:ptCount val="17"/>
                <c:pt idx="0">
                  <c:v>862.94559428571449</c:v>
                </c:pt>
                <c:pt idx="1">
                  <c:v>1744.3766851428575</c:v>
                </c:pt>
                <c:pt idx="2">
                  <c:v>2649.7613222857149</c:v>
                </c:pt>
                <c:pt idx="3">
                  <c:v>3580.5126091428583</c:v>
                </c:pt>
                <c:pt idx="4">
                  <c:v>4680.4709897142866</c:v>
                </c:pt>
                <c:pt idx="5">
                  <c:v>5515.9818611428582</c:v>
                </c:pt>
                <c:pt idx="6">
                  <c:v>6520.4128551428585</c:v>
                </c:pt>
                <c:pt idx="7">
                  <c:v>7540.8174954285723</c:v>
                </c:pt>
                <c:pt idx="8">
                  <c:v>8585.8469422857161</c:v>
                </c:pt>
                <c:pt idx="9">
                  <c:v>9646.137697428574</c:v>
                </c:pt>
                <c:pt idx="10">
                  <c:v>10721.402789714288</c:v>
                </c:pt>
                <c:pt idx="11">
                  <c:v>11808.287464571431</c:v>
                </c:pt>
                <c:pt idx="12">
                  <c:v>12910.858814571431</c:v>
                </c:pt>
                <c:pt idx="13">
                  <c:v>14021.31641314286</c:v>
                </c:pt>
                <c:pt idx="14">
                  <c:v>16271.220010000005</c:v>
                </c:pt>
                <c:pt idx="15">
                  <c:v>18552.047871428578</c:v>
                </c:pt>
                <c:pt idx="16">
                  <c:v>20860.88854228572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90C-4B72-BDFC-58A0E0B0BCE8}"/>
            </c:ext>
          </c:extLst>
        </c:ser>
        <c:ser>
          <c:idx val="6"/>
          <c:order val="6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Sheet1!$J$17:$Z$17</c:f>
              <c:numCache>
                <c:formatCode>0.00</c:formatCode>
                <c:ptCount val="17"/>
                <c:pt idx="0">
                  <c:v>911.04670857142878</c:v>
                </c:pt>
                <c:pt idx="1">
                  <c:v>1840.9489222857146</c:v>
                </c:pt>
                <c:pt idx="2">
                  <c:v>2795.9147080000007</c:v>
                </c:pt>
                <c:pt idx="3">
                  <c:v>3777.3571691428583</c:v>
                </c:pt>
                <c:pt idx="4">
                  <c:v>4929.1167497142869</c:v>
                </c:pt>
                <c:pt idx="5">
                  <c:v>5817.1688382857155</c:v>
                </c:pt>
                <c:pt idx="6">
                  <c:v>6875.6210837142871</c:v>
                </c:pt>
                <c:pt idx="7">
                  <c:v>7950.4169840000013</c:v>
                </c:pt>
                <c:pt idx="8">
                  <c:v>9051.3177251428588</c:v>
                </c:pt>
                <c:pt idx="9">
                  <c:v>10167.849783142861</c:v>
                </c:pt>
                <c:pt idx="10">
                  <c:v>11300.096195428574</c:v>
                </c:pt>
                <c:pt idx="11">
                  <c:v>12444.332198857146</c:v>
                </c:pt>
                <c:pt idx="12">
                  <c:v>13604.994894571431</c:v>
                </c:pt>
                <c:pt idx="13">
                  <c:v>14773.913847428576</c:v>
                </c:pt>
                <c:pt idx="14">
                  <c:v>17141.850178571432</c:v>
                </c:pt>
                <c:pt idx="15">
                  <c:v>19542.190808571435</c:v>
                </c:pt>
                <c:pt idx="16">
                  <c:v>21971.654273714292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90C-4B72-BDFC-58A0E0B0BCE8}"/>
            </c:ext>
          </c:extLst>
        </c:ser>
        <c:ser>
          <c:idx val="7"/>
          <c:order val="7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Sheet1!$J$18:$Z$18</c:f>
              <c:numCache>
                <c:formatCode>0.00</c:formatCode>
                <c:ptCount val="17"/>
                <c:pt idx="0">
                  <c:v>959.14782285714307</c:v>
                </c:pt>
                <c:pt idx="1">
                  <c:v>1937.5211594285718</c:v>
                </c:pt>
                <c:pt idx="2">
                  <c:v>2942.0680937142861</c:v>
                </c:pt>
                <c:pt idx="3">
                  <c:v>3974.2017291428583</c:v>
                </c:pt>
                <c:pt idx="4">
                  <c:v>5177.7625097142864</c:v>
                </c:pt>
                <c:pt idx="5">
                  <c:v>6118.3558154285729</c:v>
                </c:pt>
                <c:pt idx="6">
                  <c:v>7230.8293122857158</c:v>
                </c:pt>
                <c:pt idx="7">
                  <c:v>8360.0164725714294</c:v>
                </c:pt>
                <c:pt idx="8">
                  <c:v>9516.7885080000015</c:v>
                </c:pt>
                <c:pt idx="9">
                  <c:v>10689.561868857145</c:v>
                </c:pt>
                <c:pt idx="10">
                  <c:v>11878.789601142858</c:v>
                </c:pt>
                <c:pt idx="11">
                  <c:v>13080.376933142859</c:v>
                </c:pt>
                <c:pt idx="12">
                  <c:v>14299.130974571432</c:v>
                </c:pt>
                <c:pt idx="13">
                  <c:v>15526.511281714287</c:v>
                </c:pt>
                <c:pt idx="14">
                  <c:v>18012.48034714286</c:v>
                </c:pt>
                <c:pt idx="15">
                  <c:v>20532.333745714292</c:v>
                </c:pt>
                <c:pt idx="16">
                  <c:v>23082.420005142863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90C-4B72-BDFC-58A0E0B0BCE8}"/>
            </c:ext>
          </c:extLst>
        </c:ser>
        <c:ser>
          <c:idx val="8"/>
          <c:order val="8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Sheet1!$J$19:$Z$19</c:f>
              <c:numCache>
                <c:formatCode>0.00</c:formatCode>
                <c:ptCount val="17"/>
                <c:pt idx="0">
                  <c:v>1007.2489371428574</c:v>
                </c:pt>
                <c:pt idx="1">
                  <c:v>2034.0933965714289</c:v>
                </c:pt>
                <c:pt idx="2">
                  <c:v>3088.2214794285719</c:v>
                </c:pt>
                <c:pt idx="3">
                  <c:v>4171.0462891428579</c:v>
                </c:pt>
                <c:pt idx="4">
                  <c:v>5426.4082697142867</c:v>
                </c:pt>
                <c:pt idx="5">
                  <c:v>6419.5427925714303</c:v>
                </c:pt>
                <c:pt idx="6">
                  <c:v>7586.0375408571444</c:v>
                </c:pt>
                <c:pt idx="7">
                  <c:v>8769.6159611428593</c:v>
                </c:pt>
                <c:pt idx="8">
                  <c:v>9982.2592908571442</c:v>
                </c:pt>
                <c:pt idx="9">
                  <c:v>11211.273954571432</c:v>
                </c:pt>
                <c:pt idx="10">
                  <c:v>12457.483006857146</c:v>
                </c:pt>
                <c:pt idx="11">
                  <c:v>13716.421667428574</c:v>
                </c:pt>
                <c:pt idx="12">
                  <c:v>14993.267054571432</c:v>
                </c:pt>
                <c:pt idx="13">
                  <c:v>16279.108716000002</c:v>
                </c:pt>
                <c:pt idx="14">
                  <c:v>18883.110515714288</c:v>
                </c:pt>
                <c:pt idx="15">
                  <c:v>21522.476682857148</c:v>
                </c:pt>
                <c:pt idx="16">
                  <c:v>24193.185736571431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90C-4B72-BDFC-58A0E0B0BCE8}"/>
            </c:ext>
          </c:extLst>
        </c:ser>
        <c:ser>
          <c:idx val="9"/>
          <c:order val="9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Sheet1!$J$20:$Z$20</c:f>
              <c:numCache>
                <c:formatCode>0.00</c:formatCode>
                <c:ptCount val="17"/>
                <c:pt idx="0">
                  <c:v>1055.3500514285715</c:v>
                </c:pt>
                <c:pt idx="1">
                  <c:v>2130.6656337142858</c:v>
                </c:pt>
                <c:pt idx="2">
                  <c:v>3234.3748651428577</c:v>
                </c:pt>
                <c:pt idx="3">
                  <c:v>4367.8908491428583</c:v>
                </c:pt>
                <c:pt idx="4">
                  <c:v>5675.054029714287</c:v>
                </c:pt>
                <c:pt idx="5">
                  <c:v>6720.7297697142867</c:v>
                </c:pt>
                <c:pt idx="6">
                  <c:v>7941.2457694285731</c:v>
                </c:pt>
                <c:pt idx="7">
                  <c:v>9179.2154497142874</c:v>
                </c:pt>
                <c:pt idx="8">
                  <c:v>10447.730073714287</c:v>
                </c:pt>
                <c:pt idx="9">
                  <c:v>11732.986040285716</c:v>
                </c:pt>
                <c:pt idx="10">
                  <c:v>13036.176412571431</c:v>
                </c:pt>
                <c:pt idx="11">
                  <c:v>14352.46640171429</c:v>
                </c:pt>
                <c:pt idx="12">
                  <c:v>15687.40313457143</c:v>
                </c:pt>
                <c:pt idx="13">
                  <c:v>17031.706150285718</c:v>
                </c:pt>
                <c:pt idx="14">
                  <c:v>19753.740684285716</c:v>
                </c:pt>
                <c:pt idx="15">
                  <c:v>22512.619620000005</c:v>
                </c:pt>
                <c:pt idx="16">
                  <c:v>25303.951468000007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90C-4B72-BDFC-58A0E0B0BCE8}"/>
            </c:ext>
          </c:extLst>
        </c:ser>
        <c:ser>
          <c:idx val="10"/>
          <c:order val="10"/>
          <c:marker>
            <c:symbol val="none"/>
          </c:marker>
          <c:cat>
            <c:strRef>
              <c:f>Sheet1!$J$10:$Z$10</c:f>
              <c:strCache>
                <c:ptCount val="17"/>
                <c:pt idx="0">
                  <c:v>i 100</c:v>
                </c:pt>
                <c:pt idx="1">
                  <c:v>i 200</c:v>
                </c:pt>
                <c:pt idx="2">
                  <c:v>i 300</c:v>
                </c:pt>
                <c:pt idx="3">
                  <c:v>i 400</c:v>
                </c:pt>
                <c:pt idx="4">
                  <c:v>i 500</c:v>
                </c:pt>
                <c:pt idx="5">
                  <c:v>i 600</c:v>
                </c:pt>
                <c:pt idx="6">
                  <c:v>i 700</c:v>
                </c:pt>
                <c:pt idx="7">
                  <c:v>i 800</c:v>
                </c:pt>
                <c:pt idx="8">
                  <c:v>i 900</c:v>
                </c:pt>
                <c:pt idx="9">
                  <c:v>i 1000</c:v>
                </c:pt>
                <c:pt idx="10">
                  <c:v>i 1100</c:v>
                </c:pt>
                <c:pt idx="11">
                  <c:v>i 1200</c:v>
                </c:pt>
                <c:pt idx="12">
                  <c:v>i 1300</c:v>
                </c:pt>
                <c:pt idx="13">
                  <c:v>i 1400</c:v>
                </c:pt>
                <c:pt idx="14">
                  <c:v>i 1600</c:v>
                </c:pt>
                <c:pt idx="15">
                  <c:v>i 1800</c:v>
                </c:pt>
                <c:pt idx="16">
                  <c:v>i 2000</c:v>
                </c:pt>
              </c:strCache>
            </c:strRef>
          </c:cat>
          <c:val>
            <c:numRef>
              <c:f>Sheet1!$J$21:$Z$21</c:f>
              <c:numCache>
                <c:formatCode>0.00</c:formatCode>
                <c:ptCount val="17"/>
                <c:pt idx="0">
                  <c:v>1103.4511657142859</c:v>
                </c:pt>
                <c:pt idx="1">
                  <c:v>2227.2378708571432</c:v>
                </c:pt>
                <c:pt idx="2">
                  <c:v>3380.5282508571436</c:v>
                </c:pt>
                <c:pt idx="3">
                  <c:v>4564.7354091428588</c:v>
                </c:pt>
                <c:pt idx="4">
                  <c:v>5923.6997897142865</c:v>
                </c:pt>
                <c:pt idx="5">
                  <c:v>7021.916746857145</c:v>
                </c:pt>
                <c:pt idx="6">
                  <c:v>8296.4539980000009</c:v>
                </c:pt>
                <c:pt idx="7">
                  <c:v>9588.8149382857155</c:v>
                </c:pt>
                <c:pt idx="8">
                  <c:v>10913.200856571431</c:v>
                </c:pt>
                <c:pt idx="9">
                  <c:v>12254.698126000003</c:v>
                </c:pt>
                <c:pt idx="10">
                  <c:v>13614.869818285717</c:v>
                </c:pt>
                <c:pt idx="11">
                  <c:v>14988.511136000005</c:v>
                </c:pt>
                <c:pt idx="12">
                  <c:v>16381.539214571432</c:v>
                </c:pt>
                <c:pt idx="13">
                  <c:v>17784.303584571433</c:v>
                </c:pt>
                <c:pt idx="14">
                  <c:v>20624.370852857148</c:v>
                </c:pt>
                <c:pt idx="15">
                  <c:v>23502.762557142865</c:v>
                </c:pt>
                <c:pt idx="16">
                  <c:v>26414.717199428575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90C-4B72-BDFC-58A0E0B0B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58162400"/>
        <c:axId val="-958160224"/>
      </c:lineChart>
      <c:catAx>
        <c:axId val="-95816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58160224"/>
        <c:crosses val="autoZero"/>
        <c:auto val="1"/>
        <c:lblAlgn val="ctr"/>
        <c:lblOffset val="100"/>
        <c:noMultiLvlLbl val="0"/>
      </c:catAx>
      <c:valAx>
        <c:axId val="-9581602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-95816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6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6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5001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0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9737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8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9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8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7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6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5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7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AB08-E357-418C-8824-F5134C2186C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B4711C-AEFE-4334-91E0-189E3790F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2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2567" y="3560234"/>
            <a:ext cx="7766936" cy="1646302"/>
          </a:xfrm>
        </p:spPr>
        <p:txBody>
          <a:bodyPr/>
          <a:lstStyle/>
          <a:p>
            <a:r>
              <a:rPr lang="sr-Latn-RS" dirty="0"/>
              <a:t>Projektni zadatak iz predmeta Termodinamika sa termotehnikom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34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1434" y="406401"/>
                <a:ext cx="8596668" cy="587626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4.2.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Procentualni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vlažnih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100 %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4, 44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16, 04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4, 81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14, 81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5, 18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13, 75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5, 55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12, 84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4)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4)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5, 92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12, 03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6, 29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11, 33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6, 66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70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7, 03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13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7, 40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9, 63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7, 77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9, 17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8, 14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8, 75 [%]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434" y="406401"/>
                <a:ext cx="8596668" cy="5876262"/>
              </a:xfrm>
              <a:blipFill rotWithShape="0">
                <a:blip r:embed="rId2"/>
                <a:stretch>
                  <a:fillRect l="-213" t="-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28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2734" y="482601"/>
                <a:ext cx="8596668" cy="592706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4.3.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Procentualni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vlage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w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100 %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4, 44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17, 98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4, 81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16, 59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5, 18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15, 41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5, 55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14, 38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λ</m:t>
                            </m:r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= 1, 4</m:t>
                            </m:r>
                          </m:e>
                        </m:d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4)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5, 92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13, 48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6, 29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12, 69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6, 66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11, 98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7, 03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11, 35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7, 40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79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7, 77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27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Vw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0, 80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8, 14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9, 81 [%]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734" y="482601"/>
                <a:ext cx="8596668" cy="5927062"/>
              </a:xfrm>
              <a:blipFill rotWithShape="0">
                <a:blip r:embed="rId2"/>
                <a:stretch>
                  <a:fillRect l="-213" t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35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19666421"/>
                  </p:ext>
                </p:extLst>
              </p:nvPr>
            </p:nvGraphicFramePr>
            <p:xfrm>
              <a:off x="1636989" y="1225855"/>
              <a:ext cx="6080760" cy="15735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067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09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10"/>
                        </a:ext>
                      </a:extLst>
                    </a:gridCol>
                    <a:gridCol w="506730">
                      <a:extLst>
                        <a:ext uri="{9D8B030D-6E8A-4147-A177-3AD203B41FA5}">
                          <a16:colId xmlns:a16="http://schemas.microsoft.com/office/drawing/2014/main" val="20011"/>
                        </a:ext>
                      </a:extLst>
                    </a:gridCol>
                  </a:tblGrid>
                  <a:tr h="15450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λ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2, 0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89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𝐫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𝐑𝐎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19,56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17,76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16,26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14,99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13,91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12,97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12,15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11,43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10,79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10,22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9,70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89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𝐫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𝐑𝐎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sub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𝐰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16,04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14,81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13,75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12,84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12,03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11,33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10,70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10,13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9,63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8,75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89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𝐫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𝐇</m:t>
                                        </m:r>
                                      </m:e>
                                      <m:sub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17,98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16,59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15,41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14,38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13,48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12,69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11,98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11,35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10,79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10,27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9,81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19666421"/>
                  </p:ext>
                </p:extLst>
              </p:nvPr>
            </p:nvGraphicFramePr>
            <p:xfrm>
              <a:off x="1636989" y="1225855"/>
              <a:ext cx="6080760" cy="15735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  <a:gridCol w="506730"/>
                  </a:tblGrid>
                  <a:tr h="19685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λ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1, 9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2, 0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58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205" t="-50000" r="-1108434" b="-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19,56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17,76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16,26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14,99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13,91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12,97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12,15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11,43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10,79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10,22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9,70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58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205" t="-152000" r="-1108434" b="-10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16,04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14,81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13,75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12,84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12,03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11,33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10,70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10,13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9,63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9,17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8,75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458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205" t="-248684" r="-1108434" b="-6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17,98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16,59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15,41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14,38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13,48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12,69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11,98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11,35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10,79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10,27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9,81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4078" y="602918"/>
            <a:ext cx="44839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Sračunate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vrednosti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prikazuju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tabelarno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grafički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Tabela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03674648"/>
              </p:ext>
            </p:extLst>
          </p:nvPr>
        </p:nvGraphicFramePr>
        <p:xfrm>
          <a:off x="2189163" y="3111499"/>
          <a:ext cx="4446768" cy="257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52780" y="5643707"/>
            <a:ext cx="40498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Slika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r- λ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dijagram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7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9834" y="319089"/>
                <a:ext cx="8596668" cy="6208711"/>
              </a:xfrm>
            </p:spPr>
            <p:txBody>
              <a:bodyPr>
                <a:normAutofit fontScale="70000" lnSpcReduction="20000"/>
              </a:bodyPr>
              <a:lstStyle/>
              <a:p>
                <a:pPr lvl="0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Nacrtati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-t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dijagram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vrednosti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λ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tački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(3),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promenu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temperature od 100</a:t>
                </a:r>
                <a:r>
                  <a:rPr lang="en-US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do 2000</a:t>
                </a:r>
                <a:r>
                  <a:rPr lang="en-US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korakom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od 100</a:t>
                </a:r>
                <a:r>
                  <a:rPr lang="en-US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Σ V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V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sr-Latn-R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sr-Latn-R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 kJ/kg]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100</a:t>
                </a:r>
                <a:r>
                  <a:rPr lang="en-US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(100)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 71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170 + 2, 93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130 + 0, 80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151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622, 44 [ kJ/kg]</a:t>
                </a:r>
                <a:endParaRPr lang="sr-Latn-R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0)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+ 0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622, 44 [ kJ/kg]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1)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1)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+ 0, 37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670, 54 [ kJ/kg]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2)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2)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+ 0, 74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718, 64 [ kJ/kg]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3)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3)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+ 1, 11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766, 74 [ kJ/kg]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4)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4)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+ 1, 48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814, 84 [ kJ/kg] 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5)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5)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+ 1, 85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862, 95 [ kJ/kg]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6)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6)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+ 2, 22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911, 05 [ kJ/kg] 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7)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7)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+ 2, 59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959, 15 [ kJ/kg] 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8)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8)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+ 2, 96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1007, 25 [ kJ/kg]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9)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9)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+ 3, 33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1055, 35 [ kJ/kg] 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2, 0)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2, 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L100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622, 44 + 3, 70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130 = 1103, 45 [ kJ/kg] </a:t>
                </a:r>
              </a:p>
              <a:p>
                <a:pPr marL="0" indent="0" algn="ctr">
                  <a:buNone/>
                </a:pP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834" y="319089"/>
                <a:ext cx="8596668" cy="6208711"/>
              </a:xfrm>
              <a:blipFill rotWithShape="0">
                <a:blip r:embed="rId2"/>
                <a:stretch>
                  <a:fillRect l="-71" t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300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304801"/>
                <a:ext cx="8596668" cy="57365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200</a:t>
                </a:r>
                <a:r>
                  <a:rPr lang="en-US" sz="1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(200)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(200)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(200)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 71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357 + 2, 93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+ 0, 80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305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1261, 52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0)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0)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+ 0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1261, 52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1)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1)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+ 0, 37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1358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09 [ kJ/kg]  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2)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2)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+ 0, 74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1454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66 [ kJ/kg]  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3)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3)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+ 1, 11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1551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4)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4)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+ 1, 48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1647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 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5)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5)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+ 1, 85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1744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 [ kJ/kg] 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6)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6)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+ 2, 22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1840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95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7)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7)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+ 2, 59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1937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52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100(λ = 1, 8)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8)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+ 2, 96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2034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09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1, 9)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9)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+ 3, 33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2130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67 [ kJ/kg]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200(λ = 2, 0)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2, 0)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L200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1261, 52 + 3, 70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261 = 2227</a:t>
                </a:r>
                <a:r>
                  <a:rPr lang="sr-Latn-R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 [ kJ/kg]  </a:t>
                </a:r>
              </a:p>
              <a:p>
                <a:pPr marL="0" indent="0" algn="ctr">
                  <a:buNone/>
                </a:pPr>
                <a:endPara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04801"/>
                <a:ext cx="8596668" cy="5736562"/>
              </a:xfrm>
              <a:blipFill rotWithShape="0">
                <a:blip r:embed="rId2"/>
                <a:stretch>
                  <a:fillRect l="-213" t="-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577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86" y="83123"/>
            <a:ext cx="8596668" cy="5723862"/>
          </a:xfrm>
        </p:spPr>
        <p:txBody>
          <a:bodyPr/>
          <a:lstStyle/>
          <a:p>
            <a:r>
              <a:rPr lang="sr-Latn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Sračunate vrednosti entalpija u zavisnosti od koeficijenta viška vazduha i temperature prikazane su tabelarno i grafički: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59886"/>
              </p:ext>
            </p:extLst>
          </p:nvPr>
        </p:nvGraphicFramePr>
        <p:xfrm>
          <a:off x="177248" y="653450"/>
          <a:ext cx="9347197" cy="6038659"/>
        </p:xfrm>
        <a:graphic>
          <a:graphicData uri="http://schemas.openxmlformats.org/drawingml/2006/table">
            <a:tbl>
              <a:tblPr firstRow="1" firstCol="1" bandRow="1"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033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9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λ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t(</a:t>
                      </a:r>
                      <a:r>
                        <a:rPr lang="sr-Latn-RS" sz="11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622,44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670,54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718,64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766,74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814,84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862,95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911,05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959,15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1007,25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1055,35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1103,45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1261,52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1358,09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1454,66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1551,23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1647,80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1744,38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1840,95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1937,52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2034,09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2130,67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2227,24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1918,99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2065,15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2211,30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2357,45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2503,61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2649,76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2795,91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2942,07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3088,22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3234,37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3380,53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2596,29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2793,13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2989,98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3186,82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3383,67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3580,51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3777,36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3974,20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4171,05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4367,89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4564,74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3437,24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3685,89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3934,53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4183,18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4431,83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4680,47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4929,12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5177,76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5426,41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5675,05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5923,70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4010,05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4311,23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4612,42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4913,61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5214,79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5515,98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5817,17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6118,36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6419,54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6720,73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7021,92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4744,37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5099,58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5454,79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5810,00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6165,20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6520,41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6875,62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7230,83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7586,04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7941,25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8296,45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5492,82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5902,42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6312,02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6721,62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7131,22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7540,82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7950,42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8360,02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8769,62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9179,22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9588,81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6258,49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6723,96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7189,43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7654,91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8120,38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8585,85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9051,32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9516,79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9982,26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10447,73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10913,20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7037,58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7559,29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8081,00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8602,71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9124,43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9646,14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10167,85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10689,56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11211,27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11732,99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12254,70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7827,94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8406,63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8985,32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9564,02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10142,71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10721,40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11300,10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11878,79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12457,48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13036,18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13614,87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8628,06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9264,11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9900,15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10536,20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11172,24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11808,29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12444,33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13080,38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13716,42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14352,47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14988,51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9440,18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10134,31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10828,45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11522,59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12216,72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12910,86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13604,99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14299,13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14993,27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15687,40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16381,54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7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10258,33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11010,93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11763,52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12516,12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13268,72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14021,32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14773,91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15526,51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16279,11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17031,71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17784,30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7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11674"/>
                  </a:ext>
                </a:extLst>
              </a:tr>
              <a:tr h="289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11918,07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12788,70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13659,33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14529,96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15400,59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16271,22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17141,85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18012,48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18883,11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19753,74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20624,37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535698"/>
                  </a:ext>
                </a:extLst>
              </a:tr>
              <a:tr h="332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13601,33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14591,48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15581,62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16571,76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17561,90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18552,05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19542</a:t>
                      </a: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20532,33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21522,48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22512,62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23502,76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358281"/>
                  </a:ext>
                </a:extLst>
              </a:tr>
              <a:tr h="278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15307,06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16417,83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17528,59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18639,36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19750,12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20860.89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21971,65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23082,42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24193,19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25303,95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26414,72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398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584200"/>
          <a:ext cx="8596312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29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8117" y="342894"/>
            <a:ext cx="9169400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66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čvrsto gorivo sledećeg procentualnog sastava: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lang="sr-Latn-R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66950" algn="l"/>
              </a:tabLs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Izračunati donju toplotnu moć goriva (H</a:t>
            </a:r>
            <a:r>
              <a:rPr kumimoji="0" lang="sr-Latn-RS" altLang="en-US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pomoću VDI formule.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Odrediti minimalnu količinu vazduha (L</a:t>
            </a:r>
            <a:r>
              <a:rPr kumimoji="0" lang="sr-Latn-RS" altLang="en-US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potrebnog za sagorevanje datog goriva (N=79% i O=21%).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Izračunati zapreminu vlažnih i suvih produkata sagorevanja i konstruisati V</a:t>
            </a:r>
            <a:r>
              <a:rPr kumimoji="0" lang="sr-Latn-RS" altLang="en-US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dijagram uzimajući: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1,0 ... 1,5 ... 2,0; sa korakom od 0,1.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Izračunati procentualni sastav produkata sagorevanja i nacrtati r</a:t>
            </a:r>
            <a:r>
              <a:rPr kumimoji="0" lang="sr-Latn-RS" altLang="en-US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 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dijagram za vrednosti: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1,0 ... 1,5 ... 2,0, sa korakom od 0,1.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66950" algn="l"/>
              </a:tabLst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Nacrtati i-ti dijagram produkata sagorevanja za vrednosti 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1,0 ... 1,5 ... 2,0, uz promenu temperature od 100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°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 do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2000°C sa korakom od 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100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°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C.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61739"/>
              </p:ext>
            </p:extLst>
          </p:nvPr>
        </p:nvGraphicFramePr>
        <p:xfrm>
          <a:off x="1567336" y="2316194"/>
          <a:ext cx="6535263" cy="922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1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38,12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37,00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62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6234" y="636589"/>
                <a:ext cx="8596668" cy="5103811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Izračunati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donju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toplotnu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moć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pomoću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VDI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formule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340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 + 1200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+ 105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 -25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340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38, 12 + 1200 (3, 03 -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15,00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+ 105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0, 2 – 25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37, 00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13442, 80 [kJ/kg]</a:t>
                </a:r>
              </a:p>
              <a:p>
                <a:pPr lvl="0" algn="just">
                  <a:lnSpc>
                    <a:spcPct val="115000"/>
                  </a:lnSpc>
                  <a:buFont typeface="+mj-lt"/>
                  <a:buAutoNum type="arabicParenR"/>
                </a:pP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Odrediti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minimalnu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količinu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vazduha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r>
                  <a:rPr lang="en-US" baseline="-25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potrebnog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sagorevanje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datog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goriva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(N=79 %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O= 21%)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2.1.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Teorijska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zapremina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kiseonika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sr-Latn-R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2min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</m:oMath>
                </a14:m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1, 865</a:t>
                </a:r>
                <a14:m>
                  <m:oMath xmlns:m="http://schemas.openxmlformats.org/officeDocument/2006/math">
                    <m:r>
                      <a:rPr lang="sr-Latn-R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C+ 5, 6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  <m:r>
                          <a:rPr lang="sr-Latn-R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sr-Latn-R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num>
                          <m:den>
                            <m:r>
                              <a:rPr lang="sr-Latn-R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+ 0, 7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sr-Latn-R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2min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1, 865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38, 12 + 5, 6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3,03−</m:t>
                        </m:r>
                        <m:f>
                          <m:f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sr-Latn-R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15,00</m:t>
                            </m:r>
                          </m:num>
                          <m:den>
                            <m:r>
                              <a:rPr lang="sr-Latn-R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+ 0, 7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0, 2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sr-Latn-R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2min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 78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6234" y="636589"/>
                <a:ext cx="8596668" cy="5103811"/>
              </a:xfrm>
              <a:blipFill>
                <a:blip r:embed="rId2"/>
                <a:stretch>
                  <a:fillRect l="-213" t="-1074" r="-56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13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47900" y="342901"/>
                <a:ext cx="5537200" cy="5825462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2.2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Teorijska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zapremina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vazduha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sub>
                        </m:sSub>
                      </m:num>
                      <m:den>
                        <m: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0,21</m:t>
                        </m:r>
                      </m:den>
                    </m:f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0,78</m:t>
                        </m:r>
                      </m:num>
                      <m:den>
                        <m: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0,21</m:t>
                        </m:r>
                      </m:den>
                    </m:f>
                  </m:oMath>
                </a14:m>
                <a:endParaRPr lang="en-US" sz="2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3, 70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 </a:t>
                </a:r>
              </a:p>
              <a:p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2.3.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Stvarna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količina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vazduha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0…..1, 5….2, 0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 λ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L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endParaRPr lang="en-US" sz="2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0            L = 1, 0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0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3, 70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1            L = 1, 1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1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4, 07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2            L = 1, 2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2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4, 44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3            L = 1, 3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3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4, 81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 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4            L = 1, 4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4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5, 18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5            L = 1, 5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5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5, 55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6            L = 1, 6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6 </a:t>
                </a:r>
                <a14:m>
                  <m:oMath xmlns:m="http://schemas.openxmlformats.org/officeDocument/2006/math">
                    <m:r>
                      <a:rPr lang="en-US" sz="21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5, 92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7            L = 1, 7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7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6, 29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8            L = 1, 8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8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6, 66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9            L = 1, 9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9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7, 03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2, 0            L = 2, 0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1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 0 </a:t>
                </a:r>
                <a14:m>
                  <m:oMath xmlns:m="http://schemas.openxmlformats.org/officeDocument/2006/math">
                    <m:r>
                      <a:rPr lang="en-US" sz="21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7, 40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2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2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47900" y="342901"/>
                <a:ext cx="5537200" cy="5825462"/>
              </a:xfrm>
              <a:blipFill>
                <a:blip r:embed="rId2"/>
                <a:stretch>
                  <a:fillRect l="-441" t="-941" b="-1046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283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5234" y="991"/>
                <a:ext cx="8596668" cy="5827711"/>
              </a:xfrm>
            </p:spPr>
            <p:txBody>
              <a:bodyPr>
                <a:normAutofit fontScale="92500" lnSpcReduction="20000"/>
              </a:bodyPr>
              <a:lstStyle/>
              <a:p>
                <a:pPr lvl="0"/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Izračunati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zapreminu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vlažnih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suvih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konstruisati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600" b="1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6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λ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dijagram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uzimajući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λ = 1, 0….1, 5….2, 0;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korakom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od 0, 1</a:t>
                </a:r>
              </a:p>
              <a:p>
                <a:pPr marL="0" indent="0"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3.1.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Teorijska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zapremina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Troatomni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gasovi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(CO</a:t>
                </a:r>
                <a:r>
                  <a:rPr lang="en-US" sz="16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</a:t>
                </a:r>
                <a:r>
                  <a:rPr lang="en-US" sz="16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𝑹𝑶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𝑪𝑶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𝑺𝑶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1, 865</a:t>
                </a:r>
                <a14:m>
                  <m:oMath xmlns:m="http://schemas.openxmlformats.org/officeDocument/2006/math">
                    <m:r>
                      <a:rPr lang="sr-Latn-R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 + 0, 7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S)</a:t>
                </a:r>
                <a:endParaRPr lang="en-U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𝑹𝑶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1, 865</a:t>
                </a:r>
                <a14:m>
                  <m:oMath xmlns:m="http://schemas.openxmlformats.org/officeDocument/2006/math">
                    <m:r>
                      <a:rPr lang="sr-Latn-R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38, 12 + 0, 7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0, 2) </a:t>
                </a:r>
                <a:endParaRPr lang="en-U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𝑹𝑶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 71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/kg]</a:t>
                </a:r>
              </a:p>
              <a:p>
                <a:pPr marL="0" indent="0"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Azot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</a:t>
                </a:r>
                <a:r>
                  <a:rPr lang="en-US" sz="1600" b="1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(0, 8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N + 79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600" b="1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(0, 8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0, 79 + 79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3, 70)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 93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  <a:endParaRPr lang="sr-Latn-R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sz="1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Voda</a:t>
                </a:r>
                <a:endParaRPr lang="en-U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r-Latn-R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(11, 2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 + 1, 24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r-Latn-R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(11, 2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03 + 1, 24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37, 00)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r-Latn-R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 80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234" y="991"/>
                <a:ext cx="8596668" cy="5827711"/>
              </a:xfrm>
              <a:blipFill>
                <a:blip r:embed="rId2"/>
                <a:stretch>
                  <a:fillRect l="-284" t="-941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67300" y="2157875"/>
                <a:ext cx="5168900" cy="3907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Vazduh</a:t>
                </a:r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0…..1, 5….2, 0</a:t>
                </a:r>
              </a:p>
              <a:p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(λ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0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0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(1, 0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0, 00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1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1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(1, 1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0, 37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2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2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(1, 2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0, 74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3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3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(1, 3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1, 11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4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4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(1, 4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1, 48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5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5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(1, 5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1, 85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6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6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(1, 6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2, 22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7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7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(1, 7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2, 59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8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8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(1, 8 - 1)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2, 96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1, 9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9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(1, 9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3, 33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 = 2, 0          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2, 0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14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(2, 0 – 1)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3, 70 = 3, 70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bSup>
                  </m:oMath>
                </a14:m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00" y="2157875"/>
                <a:ext cx="5168900" cy="3907223"/>
              </a:xfrm>
              <a:prstGeom prst="rect">
                <a:avLst/>
              </a:prstGeom>
              <a:blipFill rotWithShape="0">
                <a:blip r:embed="rId3"/>
                <a:stretch>
                  <a:fillRect l="-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01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304801"/>
                <a:ext cx="8596668" cy="573656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3.2.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Ukupna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zapremina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vlažnih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endParaRPr lang="sr-Latn-R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V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 71 + 2, 93 + 0, 80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0)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1)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1)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+ 0, 37 = 4, 81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2)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2)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+ 0, 74 = 5, 18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3)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3)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4, 44 + 1, 11 = 5, 55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4)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4)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+ 1, 48 = 5, 92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5)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5)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+ 1, 85 = 6, 29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6)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6)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+ 2, 22 = 6, 66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7)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7)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+ 2, 59 = 7, 03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8)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8)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+ 2, 96 = 7, 40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9)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9)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+ 3, 33 = 7, 77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</a:t>
                </a:r>
              </a:p>
              <a:p>
                <a:pPr marL="0" indent="0">
                  <a:buNone/>
                </a:pP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2, 0) 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2, 0)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44 + 3, 70 = 8, 14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04801"/>
                <a:ext cx="8596668" cy="5736562"/>
              </a:xfrm>
              <a:blipFill rotWithShape="0">
                <a:blip r:embed="rId2"/>
                <a:stretch>
                  <a:fillRect l="-284" t="-956" b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31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57201"/>
                <a:ext cx="8596668" cy="558416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3.3.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Ukupna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zapremina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suvih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sr-Latn-RS" sz="15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0) =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0)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4, 44 - 0, 80 = 3, 64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1)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1)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4, 81 - 0, 80 = 4, 01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2)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2)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5, 18 - 0, 80 = 4, 38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3)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3)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5, 55 - 0, 80 = 4, 75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4)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4)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5, 92 - 0, 80 = 5, 12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5)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5)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 29 - 0, 80 = 5, 49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6)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6)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 66 - 0, 80 = 5, 86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7)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1,7)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7, 03 - 0, 80 = 6, 23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  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8)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8)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7, 40 - 0, 80 = 6, 60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1, 9)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1, 9)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7, 77 - 0, 80 = 6, 97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                     </a:t>
                </a:r>
              </a:p>
              <a:p>
                <a:pPr marL="0" indent="0">
                  <a:buNone/>
                </a:pP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(λ = 2, 0) = </a:t>
                </a:r>
                <a:r>
                  <a:rPr lang="en-US" sz="15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500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(λ = 2, 0)</a:t>
                </a:r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8, 14 - 0, 80 = 7, 34 [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  <m:sup>
                        <m:r>
                          <a:rPr lang="en-US" sz="15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/kg] </a:t>
                </a: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57201"/>
                <a:ext cx="8596668" cy="5584162"/>
              </a:xfrm>
              <a:blipFill rotWithShape="0">
                <a:blip r:embed="rId2"/>
                <a:stretch>
                  <a:fillRect l="-284" t="-546" b="-7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252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692503"/>
              </p:ext>
            </p:extLst>
          </p:nvPr>
        </p:nvGraphicFramePr>
        <p:xfrm>
          <a:off x="1287935" y="1581626"/>
          <a:ext cx="6370164" cy="1212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08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4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λ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r>
                        <a:rPr lang="en-US" sz="1200" baseline="-25000">
                          <a:effectLst/>
                        </a:rPr>
                        <a:t>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0, 00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0, 37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0, 74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1, 85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2, 22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2, 59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2, 96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3, 33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3, 70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3, 70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7, 03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7, 40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r>
                        <a:rPr lang="en-US" sz="1200" baseline="-25000">
                          <a:effectLst/>
                        </a:rPr>
                        <a:t>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7, 03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7, 40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7, 77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8, 14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r>
                        <a:rPr lang="en-US" sz="1200" baseline="-25000">
                          <a:effectLst/>
                        </a:rPr>
                        <a:t>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3, 64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5, 86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6, 97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7, 34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400" y="800100"/>
            <a:ext cx="39020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Dobijeni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rezultati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prikazuju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tabelarno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grafički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Tabela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521" y="3119018"/>
            <a:ext cx="4115157" cy="23471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23437" y="5674659"/>
            <a:ext cx="1957524" cy="3243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Slika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1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λ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dijagram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21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7934" y="153989"/>
                <a:ext cx="8596668" cy="6335711"/>
              </a:xfrm>
            </p:spPr>
            <p:txBody>
              <a:bodyPr>
                <a:normAutofit fontScale="85000" lnSpcReduction="20000"/>
              </a:bodyPr>
              <a:lstStyle/>
              <a:p>
                <a:pPr marL="0" lv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Izračunati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procentualni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produkata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nacrtati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λ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dijagram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vrednosti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λ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kao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tački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(3)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4.1.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Procentualni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sastav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suvih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produkara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sagorevanja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100 %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3, 64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19, 56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1)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4, 01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17, 76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2)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4, 38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16, 26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3)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4, 75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14, 99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4)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4)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5, 12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13, 91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5)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5, 49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12, 97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6)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5, 86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12, 15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7)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6, 23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11, 43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8)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6, 60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79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1, 9)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6, 97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10, 22 [%]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RO</m:t>
                            </m:r>
                          </m:e>
                          <m:sub>
                            <m: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RO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Vs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= 2, 0)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0, 71</m:t>
                        </m:r>
                      </m:num>
                      <m:den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7, 34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 = 9, 70 [%]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934" y="153989"/>
                <a:ext cx="8596668" cy="6335711"/>
              </a:xfrm>
              <a:blipFill>
                <a:blip r:embed="rId2"/>
                <a:stretch>
                  <a:fillRect l="-284" t="-865" b="-192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3682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4213</Words>
  <Application>Microsoft Office PowerPoint</Application>
  <PresentationFormat>Widescreen</PresentationFormat>
  <Paragraphs>545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Projektni zadatak iz predmeta Termodinamika sa termotehnikom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Projektni zadatak iz predmeta Termodinamika sa termotehnikom</dc:title>
  <dc:creator>Milena Jovanovic</dc:creator>
  <cp:lastModifiedBy>Milena</cp:lastModifiedBy>
  <cp:revision>10</cp:revision>
  <dcterms:created xsi:type="dcterms:W3CDTF">2017-04-23T11:43:25Z</dcterms:created>
  <dcterms:modified xsi:type="dcterms:W3CDTF">2022-05-17T09:30:59Z</dcterms:modified>
</cp:coreProperties>
</file>